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9" r:id="rId3"/>
    <p:sldId id="431" r:id="rId5"/>
    <p:sldId id="437" r:id="rId6"/>
    <p:sldId id="438" r:id="rId7"/>
    <p:sldId id="439" r:id="rId8"/>
    <p:sldId id="440" r:id="rId9"/>
    <p:sldId id="441" r:id="rId10"/>
    <p:sldId id="289" r:id="rId11"/>
  </p:sldIdLst>
  <p:sldSz cx="12190095" cy="6858000"/>
  <p:notesSz cx="6858000" cy="9144000"/>
  <p:embeddedFontLst>
    <p:embeddedFont>
      <p:font typeface="微软雅黑" panose="020B0503020204020204" pitchFamily="34" charset="-122"/>
      <p:regular r:id="rId15"/>
    </p:embeddedFont>
    <p:embeddedFont>
      <p:font typeface="Calibri" panose="020F0502020204030204" charset="0"/>
      <p:regular r:id="rId16"/>
      <p:bold r:id="rId17"/>
      <p:italic r:id="rId18"/>
      <p:boldItalic r:id="rId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455"/>
    <a:srgbClr val="E8E8E6"/>
    <a:srgbClr val="FFFFFF"/>
    <a:srgbClr val="080808"/>
    <a:srgbClr val="9498AE"/>
    <a:srgbClr val="7C819C"/>
    <a:srgbClr val="636883"/>
    <a:srgbClr val="53576D"/>
    <a:srgbClr val="722A2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9" autoAdjust="0"/>
    <p:restoredTop sz="95842" autoAdjust="0"/>
  </p:normalViewPr>
  <p:slideViewPr>
    <p:cSldViewPr>
      <p:cViewPr varScale="1">
        <p:scale>
          <a:sx n="110" d="100"/>
          <a:sy n="110" d="100"/>
        </p:scale>
        <p:origin x="68" y="332"/>
      </p:cViewPr>
      <p:guideLst>
        <p:guide orient="horz" pos="2160"/>
        <p:guide pos="387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solidFill>
                  <a:sysClr val="windowText" lastClr="000000"/>
                </a:solidFill>
                <a:latin typeface="微软雅黑" panose="020B0503020204020204" pitchFamily="34" charset="-122"/>
                <a:ea typeface="微软雅黑" panose="020B0503020204020204" pitchFamily="34" charset="-122"/>
                <a:sym typeface="+mn-ea"/>
              </a:rPr>
              <a:t>风格转换</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(Neural style transfer)</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是使用卷积神经网络将一张图片的语义内容与不同风格融合起来的过程。我们把</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style image</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的风格，应用到</a:t>
            </a:r>
            <a:r>
              <a:rPr lang="en-US" altLang="zh-CN" dirty="0">
                <a:solidFill>
                  <a:sysClr val="windowText" lastClr="000000"/>
                </a:solidFill>
                <a:latin typeface="微软雅黑" panose="020B0503020204020204" pitchFamily="34" charset="-122"/>
                <a:ea typeface="微软雅黑" panose="020B0503020204020204" pitchFamily="34" charset="-122"/>
                <a:sym typeface="+mn-ea"/>
              </a:rPr>
              <a:t>content image</a:t>
            </a:r>
            <a:r>
              <a:rPr lang="zh-CN" altLang="en-US" dirty="0">
                <a:solidFill>
                  <a:sysClr val="windowText" lastClr="000000"/>
                </a:solidFill>
                <a:latin typeface="微软雅黑" panose="020B0503020204020204" pitchFamily="34" charset="-122"/>
                <a:ea typeface="微软雅黑" panose="020B0503020204020204" pitchFamily="34" charset="-122"/>
                <a:sym typeface="+mn-ea"/>
              </a:rPr>
              <a:t>上，获得该风格下的图片。以此图为例，就是把真实场景的建筑图像，转换为水彩画的风格图像</a:t>
            </a:r>
            <a:endParaRPr lang="zh-CN" altLang="en-US"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这里是一些其他案例。左图是原图，是一个大桥风景的图像，通过使用不同的风格图片，我们可以获得不同风格下的大桥</a:t>
            </a:r>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414455"/>
        </a:solidFill>
        <a:effectLst/>
      </p:bgPr>
    </p:bg>
    <p:spTree>
      <p:nvGrpSpPr>
        <p:cNvPr id="1" name=""/>
        <p:cNvGrpSpPr/>
        <p:nvPr/>
      </p:nvGrpSpPr>
      <p:grpSpPr>
        <a:xfrm>
          <a:off x="0" y="0"/>
          <a:ext cx="0" cy="0"/>
          <a:chOff x="0" y="0"/>
          <a:chExt cx="0" cy="0"/>
        </a:xfrm>
      </p:grpSpPr>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5341063-6170-44F6-AFCF-12A7A467AE3B}" type="datetime9">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704D48C-50E9-4A53-8CC0-EA046DC5B126}" type="datetime9">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363"/>
            <a:ext cx="914281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02" y="3602038"/>
            <a:ext cx="9142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19E6B66-C9DD-4441-8B36-9925829B9713}" type="datetime9">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fld>
            <a:endParaRPr lang="zh-CN" altLang="en-US"/>
          </a:p>
        </p:txBody>
      </p:sp>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C9A0C91-7920-4F08-AB03-3201714AA328}" type="datetime9">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950B81-5FB0-413A-B248-AD4C2A345877}" type="datetime9">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E74A5F2-FD83-4A2A-9E2E-2D617C0AFBAF}" type="datetime9">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8759A4B-06BC-47A1-8CAA-FEE946CAF7E2}" type="datetime9">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11EE65-8ADE-4D70-97B0-2BA7819EFA55}" type="datetime9">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36B461-5D55-4521-89C3-EE2B41D7FA05}" type="datetime9">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4DCD2F-7B24-4AD9-A235-A5F4DCD821D7}" type="datetime9">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DEB8EEB-5DE4-49BB-A713-72A3905D5BBE}" type="datetime9">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rgbClr val="FFFFFF"/>
          </a:fgClr>
          <a:bgClr>
            <a:srgbClr val="E8E8E6"/>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55826-EA74-4F6D-B3B9-CBE904AF9DE5}" type="datetime9">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r"/>
  </p:transition>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7.GIF"/><Relationship Id="rId1" Type="http://schemas.openxmlformats.org/officeDocument/2006/relationships/image" Target="../media/image16.GIF"/></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9.GIF"/><Relationship Id="rId1" Type="http://schemas.openxmlformats.org/officeDocument/2006/relationships/image" Target="../media/image18.GIF"/></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1.jpe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notesSlide" Target="../notesSlides/notesSlide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83130" y="1294"/>
            <a:ext cx="2011675" cy="182523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3477179" y="2173796"/>
            <a:ext cx="8687495" cy="286528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815077" y="1818923"/>
            <a:ext cx="7375336" cy="354873"/>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270763" y="1818923"/>
            <a:ext cx="4544313" cy="322015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4990631" y="2852936"/>
            <a:ext cx="6466756" cy="1445260"/>
          </a:xfrm>
          <a:prstGeom prst="rect">
            <a:avLst/>
          </a:prstGeom>
          <a:noFill/>
        </p:spPr>
        <p:txBody>
          <a:bodyPr wrap="square" rtlCol="0">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项目展示</a:t>
            </a:r>
            <a:br>
              <a:rPr lang="en-US" altLang="zh-CN" sz="6000" dirty="0" smtClean="0">
                <a:solidFill>
                  <a:schemeClr val="bg1"/>
                </a:solidFill>
                <a:latin typeface="微软雅黑" panose="020B0503020204020204" pitchFamily="34" charset="-122"/>
                <a:ea typeface="微软雅黑" panose="020B0503020204020204" pitchFamily="34" charset="-122"/>
              </a:rPr>
            </a:b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基于</a:t>
            </a:r>
            <a:r>
              <a:rPr lang="en-US" altLang="zh-CN" sz="2800" dirty="0" smtClean="0">
                <a:solidFill>
                  <a:schemeClr val="bg1"/>
                </a:solidFill>
                <a:latin typeface="微软雅黑" panose="020B0503020204020204" pitchFamily="34" charset="-122"/>
                <a:ea typeface="微软雅黑" panose="020B0503020204020204" pitchFamily="34" charset="-122"/>
              </a:rPr>
              <a:t>flask</a:t>
            </a:r>
            <a:r>
              <a:rPr lang="zh-CN" altLang="en-US" sz="2800" dirty="0" smtClean="0">
                <a:solidFill>
                  <a:schemeClr val="bg1"/>
                </a:solidFill>
                <a:latin typeface="微软雅黑" panose="020B0503020204020204" pitchFamily="34" charset="-122"/>
                <a:ea typeface="微软雅黑" panose="020B0503020204020204" pitchFamily="34" charset="-122"/>
              </a:rPr>
              <a:t>框架的艺术创作平台</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073163" y="960929"/>
            <a:ext cx="681980" cy="681980"/>
            <a:chOff x="952456" y="3218117"/>
            <a:chExt cx="877066" cy="877066"/>
          </a:xfrm>
        </p:grpSpPr>
        <p:sp>
          <p:nvSpPr>
            <p:cNvPr id="38" name="椭圆 50"/>
            <p:cNvSpPr>
              <a:spLocks noChangeArrowheads="1"/>
            </p:cNvSpPr>
            <p:nvPr/>
          </p:nvSpPr>
          <p:spPr bwMode="auto">
            <a:xfrm>
              <a:off x="952456" y="3218117"/>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0" name="Picture 3" descr="D:\360data\重要数据\桌面\467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组合 40"/>
          <p:cNvGrpSpPr/>
          <p:nvPr/>
        </p:nvGrpSpPr>
        <p:grpSpPr>
          <a:xfrm>
            <a:off x="6978091" y="960929"/>
            <a:ext cx="681980" cy="681980"/>
            <a:chOff x="2812677" y="3391963"/>
            <a:chExt cx="877066" cy="877066"/>
          </a:xfrm>
        </p:grpSpPr>
        <p:sp>
          <p:nvSpPr>
            <p:cNvPr id="42" name="椭圆 50"/>
            <p:cNvSpPr>
              <a:spLocks noChangeArrowheads="1"/>
            </p:cNvSpPr>
            <p:nvPr/>
          </p:nvSpPr>
          <p:spPr bwMode="auto">
            <a:xfrm>
              <a:off x="2812677" y="3391963"/>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3" name="Picture 4" descr="D:\360data\重要数据\桌面\未标题-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组合 43"/>
          <p:cNvGrpSpPr/>
          <p:nvPr/>
        </p:nvGrpSpPr>
        <p:grpSpPr>
          <a:xfrm>
            <a:off x="7883019" y="960929"/>
            <a:ext cx="681980" cy="681980"/>
            <a:chOff x="4672898" y="2936570"/>
            <a:chExt cx="877066" cy="877066"/>
          </a:xfrm>
        </p:grpSpPr>
        <p:sp>
          <p:nvSpPr>
            <p:cNvPr id="45" name="椭圆 44"/>
            <p:cNvSpPr>
              <a:spLocks noChangeArrowheads="1"/>
            </p:cNvSpPr>
            <p:nvPr/>
          </p:nvSpPr>
          <p:spPr bwMode="auto">
            <a:xfrm>
              <a:off x="4672898" y="293657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6" name="Picture 5" descr="D:\360data\重要数据\桌面\未标题-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组合 46"/>
          <p:cNvGrpSpPr/>
          <p:nvPr/>
        </p:nvGrpSpPr>
        <p:grpSpPr>
          <a:xfrm>
            <a:off x="8787947" y="960929"/>
            <a:ext cx="681980" cy="681980"/>
            <a:chOff x="6533119" y="2285390"/>
            <a:chExt cx="877066" cy="877066"/>
          </a:xfrm>
        </p:grpSpPr>
        <p:sp>
          <p:nvSpPr>
            <p:cNvPr id="48" name="椭圆 47"/>
            <p:cNvSpPr>
              <a:spLocks noChangeArrowheads="1"/>
            </p:cNvSpPr>
            <p:nvPr/>
          </p:nvSpPr>
          <p:spPr bwMode="auto">
            <a:xfrm>
              <a:off x="6533119" y="228539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9" name="Picture 6" descr="D:\360data\重要数据\桌面\未标题-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9692875" y="960929"/>
            <a:ext cx="681980" cy="681980"/>
            <a:chOff x="8393340" y="1988840"/>
            <a:chExt cx="877066" cy="877066"/>
          </a:xfrm>
        </p:grpSpPr>
        <p:sp>
          <p:nvSpPr>
            <p:cNvPr id="51" name="椭圆 50"/>
            <p:cNvSpPr>
              <a:spLocks noChangeArrowheads="1"/>
            </p:cNvSpPr>
            <p:nvPr/>
          </p:nvSpPr>
          <p:spPr bwMode="auto">
            <a:xfrm>
              <a:off x="8393340" y="198884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2" name="Picture 7" descr="D:\360data\重要数据\桌面\未标题-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68665" y="2183926"/>
              <a:ext cx="564516" cy="486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组合 52"/>
          <p:cNvGrpSpPr/>
          <p:nvPr/>
        </p:nvGrpSpPr>
        <p:grpSpPr>
          <a:xfrm>
            <a:off x="10597802" y="960929"/>
            <a:ext cx="681980" cy="681980"/>
            <a:chOff x="10253559" y="2420888"/>
            <a:chExt cx="877066" cy="877066"/>
          </a:xfrm>
        </p:grpSpPr>
        <p:sp>
          <p:nvSpPr>
            <p:cNvPr id="54" name="椭圆 53"/>
            <p:cNvSpPr>
              <a:spLocks noChangeArrowheads="1"/>
            </p:cNvSpPr>
            <p:nvPr/>
          </p:nvSpPr>
          <p:spPr bwMode="auto">
            <a:xfrm>
              <a:off x="10253559" y="2420888"/>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5" name="Picture 8" descr="D:\360data\重要数据\桌面\未标题-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88676" y="2566876"/>
              <a:ext cx="606832" cy="58509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598" y="44874"/>
            <a:ext cx="1708398" cy="1708398"/>
          </a:xfrm>
          <a:prstGeom prst="rect">
            <a:avLst/>
          </a:prstGeom>
        </p:spPr>
      </p:pic>
      <p:sp>
        <p:nvSpPr>
          <p:cNvPr id="4" name="文本框 3"/>
          <p:cNvSpPr txBox="1"/>
          <p:nvPr/>
        </p:nvSpPr>
        <p:spPr>
          <a:xfrm>
            <a:off x="7840584" y="5805264"/>
            <a:ext cx="4771806" cy="369332"/>
          </a:xfrm>
          <a:prstGeom prst="rect">
            <a:avLst/>
          </a:prstGeom>
          <a:noFill/>
        </p:spPr>
        <p:txBody>
          <a:bodyPr wrap="square" rtlCol="0" anchor="ctr">
            <a:spAutoFit/>
          </a:bodyPr>
          <a:lstStyle/>
          <a:p>
            <a:r>
              <a:rPr lang="zh-CN" altLang="en-US" dirty="0">
                <a:latin typeface="微软雅黑" panose="020B0503020204020204" pitchFamily="34" charset="-122"/>
                <a:ea typeface="微软雅黑" panose="020B0503020204020204" pitchFamily="34" charset="-122"/>
              </a:rPr>
              <a:t>汇报人</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马广洲</a:t>
            </a:r>
            <a:r>
              <a:rPr lang="zh-CN" altLang="en-US" dirty="0" smtClean="0">
                <a:latin typeface="微软雅黑" panose="020B0503020204020204" pitchFamily="34" charset="-122"/>
                <a:ea typeface="微软雅黑" panose="020B0503020204020204" pitchFamily="34" charset="-122"/>
              </a:rPr>
              <a:t> 王康明 刘佳恒 牟秋宇</a:t>
            </a:r>
            <a:endParaRPr lang="zh-CN" altLang="en-US" dirty="0">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BCDB1698-1703-4003-B840-8960BE01BF86}" type="datetime9">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3790950" y="340671"/>
            <a:ext cx="3708412"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936995" y="606667"/>
            <a:ext cx="3416321"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本次汇报的主要内容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453950" y="2780928"/>
            <a:ext cx="6552728" cy="1938992"/>
          </a:xfrm>
          <a:prstGeom prst="rect">
            <a:avLst/>
          </a:prstGeom>
          <a:noFill/>
        </p:spPr>
        <p:txBody>
          <a:bodyPr wrap="square" rtlCol="0" anchor="ctr">
            <a:spAutoFit/>
          </a:bodyPr>
          <a:lstStyle/>
          <a:p>
            <a:r>
              <a:rPr lang="zh-CN" altLang="en-US" sz="2400" dirty="0">
                <a:latin typeface="微软雅黑" panose="020B0503020204020204" pitchFamily="34" charset="-122"/>
                <a:ea typeface="微软雅黑" panose="020B0503020204020204" pitchFamily="34" charset="-122"/>
              </a:rPr>
              <a:t>第一部分</a:t>
            </a:r>
            <a:r>
              <a:rPr lang="zh-CN" altLang="en-US" sz="2400" dirty="0" smtClean="0">
                <a:latin typeface="微软雅黑" panose="020B0503020204020204" pitchFamily="34" charset="-122"/>
                <a:ea typeface="微软雅黑" panose="020B0503020204020204" pitchFamily="34" charset="-122"/>
              </a:rPr>
              <a:t>：风格转换算法介绍</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第二部分：前端用户体验</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交互设计</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5" name="日期占位符 4"/>
          <p:cNvSpPr>
            <a:spLocks noGrp="1"/>
          </p:cNvSpPr>
          <p:nvPr>
            <p:ph type="dt" sz="half" idx="10"/>
          </p:nvPr>
        </p:nvSpPr>
        <p:spPr/>
        <p:txBody>
          <a:bodyPr/>
          <a:lstStyle/>
          <a:p>
            <a:fld id="{487B27BA-60B4-4F83-8875-761C5911EDE0}" type="datetime9">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78182" y="459398"/>
            <a:ext cx="3956982" cy="523220"/>
          </a:xfrm>
          <a:prstGeom prst="rect">
            <a:avLst/>
          </a:prstGeom>
          <a:noFill/>
        </p:spPr>
        <p:txBody>
          <a:bodyPr wrap="none" rtlCol="0">
            <a:spAutoFit/>
          </a:bodyPr>
          <a:lstStyle/>
          <a:p>
            <a:pPr algn="ctr"/>
            <a:r>
              <a:rPr lang="en-US" sz="2800" b="1" dirty="0">
                <a:solidFill>
                  <a:schemeClr val="bg1"/>
                </a:solidFill>
                <a:latin typeface="微软雅黑" panose="020B0503020204020204" pitchFamily="34" charset="-122"/>
                <a:ea typeface="微软雅黑" panose="020B0503020204020204" pitchFamily="34" charset="-122"/>
              </a:rPr>
              <a:t>Neural Style Transfer</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70197" y="1260475"/>
            <a:ext cx="7057390" cy="961225"/>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风格转换：使用卷积神经网络将一张图片的语义内容与不同风格融合起来的过程</a:t>
            </a:r>
            <a:endParaRPr lang="zh-CN" altLang="en-US" sz="2000" dirty="0">
              <a:solidFill>
                <a:sysClr val="windowText" lastClr="00000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550590" y="2780928"/>
            <a:ext cx="11366500" cy="29083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3250"/>
                            </p:stCondLst>
                            <p:childTnLst>
                              <p:par>
                                <p:cTn id="21" presetID="22" presetClass="entr" presetSubtype="8" fill="hold" grpId="0" nodeType="afterEffect">
                                  <p:stCondLst>
                                    <p:cond delay="0"/>
                                  </p:stCondLst>
                                  <p:iterate type="lt">
                                    <p:tmPct val="30000"/>
                                  </p:iterate>
                                  <p:childTnLst>
                                    <p:set>
                                      <p:cBhvr>
                                        <p:cTn id="22" dur="1" fill="hold">
                                          <p:stCondLst>
                                            <p:cond delay="0"/>
                                          </p:stCondLst>
                                        </p:cTn>
                                        <p:tgtEl>
                                          <p:spTgt spid="6"/>
                                        </p:tgtEl>
                                        <p:attrNameLst>
                                          <p:attrName>style.visibility</p:attrName>
                                        </p:attrNameLst>
                                      </p:cBhvr>
                                      <p:to>
                                        <p:strVal val="visible"/>
                                      </p:to>
                                    </p:set>
                                    <p:animEffect transition="in" filter="wipe(left)">
                                      <p:cBhvr>
                                        <p:cTn id="23" dur="100"/>
                                        <p:tgtEl>
                                          <p:spTgt spid="6"/>
                                        </p:tgtEl>
                                      </p:cBhvr>
                                    </p:animEffect>
                                  </p:childTnLst>
                                </p:cTn>
                              </p:par>
                              <p:par>
                                <p:cTn id="24" presetID="36" presetClass="emph" presetSubtype="0" fill="hold" grpId="1" nodeType="withEffect">
                                  <p:stCondLst>
                                    <p:cond delay="0"/>
                                  </p:stCondLst>
                                  <p:iterate type="lt">
                                    <p:tmPct val="30000"/>
                                  </p:iterate>
                                  <p:childTnLst>
                                    <p:animScale>
                                      <p:cBhvr>
                                        <p:cTn id="25" dur="50" autoRev="1" fill="hold">
                                          <p:stCondLst>
                                            <p:cond delay="0"/>
                                          </p:stCondLst>
                                        </p:cTn>
                                        <p:tgtEl>
                                          <p:spTgt spid="6"/>
                                        </p:tgtEl>
                                      </p:cBhvr>
                                      <p:to x="80000" y="100000"/>
                                    </p:animScale>
                                    <p:anim by="(#ppt_w*0.10)" calcmode="lin" valueType="num">
                                      <p:cBhvr>
                                        <p:cTn id="26" dur="50" autoRev="1" fill="hold">
                                          <p:stCondLst>
                                            <p:cond delay="0"/>
                                          </p:stCondLst>
                                        </p:cTn>
                                        <p:tgtEl>
                                          <p:spTgt spid="6"/>
                                        </p:tgtEl>
                                        <p:attrNameLst>
                                          <p:attrName>ppt_x</p:attrName>
                                        </p:attrNameLst>
                                      </p:cBhvr>
                                    </p:anim>
                                    <p:anim by="(-#ppt_w*0.10)" calcmode="lin" valueType="num">
                                      <p:cBhvr>
                                        <p:cTn id="27" dur="50" autoRev="1" fill="hold">
                                          <p:stCondLst>
                                            <p:cond delay="0"/>
                                          </p:stCondLst>
                                        </p:cTn>
                                        <p:tgtEl>
                                          <p:spTgt spid="6"/>
                                        </p:tgtEl>
                                        <p:attrNameLst>
                                          <p:attrName>ppt_y</p:attrName>
                                        </p:attrNameLst>
                                      </p:cBhvr>
                                    </p:anim>
                                    <p:animRot by="-480000">
                                      <p:cBhvr>
                                        <p:cTn id="28" dur="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78182" y="459398"/>
            <a:ext cx="3956982" cy="523220"/>
          </a:xfrm>
          <a:prstGeom prst="rect">
            <a:avLst/>
          </a:prstGeom>
          <a:noFill/>
        </p:spPr>
        <p:txBody>
          <a:bodyPr wrap="none" rtlCol="0">
            <a:spAutoFit/>
          </a:bodyPr>
          <a:lstStyle/>
          <a:p>
            <a:pPr algn="ctr"/>
            <a:r>
              <a:rPr lang="en-US" sz="2800" b="1" dirty="0">
                <a:solidFill>
                  <a:schemeClr val="bg1"/>
                </a:solidFill>
                <a:latin typeface="微软雅黑" panose="020B0503020204020204" pitchFamily="34" charset="-122"/>
                <a:ea typeface="微软雅黑" panose="020B0503020204020204" pitchFamily="34" charset="-122"/>
              </a:rPr>
              <a:t>Neural Style Transfer</a:t>
            </a:r>
            <a:endParaRPr sz="28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tretch>
            <a:fillRect/>
          </a:stretch>
        </p:blipFill>
        <p:spPr>
          <a:xfrm>
            <a:off x="427026" y="2112609"/>
            <a:ext cx="4102100" cy="3035300"/>
          </a:xfrm>
          <a:prstGeom prst="rect">
            <a:avLst/>
          </a:prstGeom>
        </p:spPr>
      </p:pic>
      <p:pic>
        <p:nvPicPr>
          <p:cNvPr id="8" name="图片 7"/>
          <p:cNvPicPr>
            <a:picLocks noChangeAspect="1"/>
          </p:cNvPicPr>
          <p:nvPr/>
        </p:nvPicPr>
        <p:blipFill>
          <a:blip r:embed="rId2"/>
          <a:stretch>
            <a:fillRect/>
          </a:stretch>
        </p:blipFill>
        <p:spPr>
          <a:xfrm>
            <a:off x="5375126" y="925159"/>
            <a:ext cx="6756400" cy="5410200"/>
          </a:xfrm>
          <a:prstGeom prst="rect">
            <a:avLst/>
          </a:prstGeom>
        </p:spPr>
      </p:pic>
      <p:sp>
        <p:nvSpPr>
          <p:cNvPr id="9" name="燕尾形箭头 8"/>
          <p:cNvSpPr/>
          <p:nvPr/>
        </p:nvSpPr>
        <p:spPr>
          <a:xfrm>
            <a:off x="4666111" y="3248980"/>
            <a:ext cx="648072" cy="3600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275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006974" y="2151942"/>
            <a:ext cx="5947065" cy="3278326"/>
          </a:xfrm>
          <a:prstGeom prst="rect">
            <a:avLst/>
          </a:prstGeom>
        </p:spPr>
      </p:pic>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05468" y="459398"/>
            <a:ext cx="4102406"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前端用户</a:t>
            </a:r>
            <a:r>
              <a:rPr lang="zh-CN" altLang="en-US" sz="2800" b="1" dirty="0" smtClean="0">
                <a:solidFill>
                  <a:schemeClr val="bg1"/>
                </a:solidFill>
                <a:latin typeface="微软雅黑" panose="020B0503020204020204" pitchFamily="34" charset="-122"/>
                <a:ea typeface="微软雅黑" panose="020B0503020204020204" pitchFamily="34" charset="-122"/>
              </a:rPr>
              <a:t>体验</a:t>
            </a:r>
            <a:r>
              <a:rPr lang="en-US" altLang="zh-CN" sz="2800" b="1" dirty="0" smtClean="0">
                <a:solidFill>
                  <a:schemeClr val="bg1"/>
                </a:solidFill>
                <a:latin typeface="微软雅黑" panose="020B0503020204020204" pitchFamily="34" charset="-122"/>
                <a:ea typeface="微软雅黑" panose="020B0503020204020204" pitchFamily="34" charset="-122"/>
              </a:rPr>
              <a:t>&amp;</a:t>
            </a:r>
            <a:r>
              <a:rPr lang="zh-CN" altLang="en-US" sz="2800" b="1" dirty="0" smtClean="0">
                <a:solidFill>
                  <a:schemeClr val="bg1"/>
                </a:solidFill>
                <a:latin typeface="微软雅黑" panose="020B0503020204020204" pitchFamily="34" charset="-122"/>
                <a:ea typeface="微软雅黑" panose="020B0503020204020204" pitchFamily="34" charset="-122"/>
              </a:rPr>
              <a:t>交互</a:t>
            </a:r>
            <a:r>
              <a:rPr lang="zh-CN" altLang="en-US" sz="2800" b="1" dirty="0">
                <a:solidFill>
                  <a:schemeClr val="bg1"/>
                </a:solidFill>
                <a:latin typeface="微软雅黑" panose="020B0503020204020204" pitchFamily="34" charset="-122"/>
                <a:ea typeface="微软雅黑" panose="020B0503020204020204" pitchFamily="34" charset="-122"/>
              </a:rPr>
              <a:t>设计</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94606" y="1260475"/>
            <a:ext cx="11233248" cy="507831"/>
          </a:xfrm>
          <a:prstGeom prst="rect">
            <a:avLst/>
          </a:prstGeom>
          <a:noFill/>
        </p:spPr>
        <p:txBody>
          <a:bodyPr wrap="square" rtlCol="0">
            <a:spAutoFit/>
          </a:bodyPr>
          <a:lstStyle/>
          <a:p>
            <a:pPr algn="ctr">
              <a:lnSpc>
                <a:spcPct val="150000"/>
              </a:lnSpc>
            </a:pPr>
            <a:r>
              <a:rPr lang="en-US" altLang="zh-CN" dirty="0" smtClean="0">
                <a:solidFill>
                  <a:sysClr val="windowText" lastClr="000000"/>
                </a:solidFill>
                <a:latin typeface="微软雅黑" panose="020B0503020204020204" pitchFamily="34" charset="-122"/>
                <a:ea typeface="微软雅黑" panose="020B0503020204020204" pitchFamily="34" charset="-122"/>
              </a:rPr>
              <a:t>3</a:t>
            </a:r>
            <a:r>
              <a:rPr lang="zh-CN" altLang="en-US" dirty="0" smtClean="0">
                <a:solidFill>
                  <a:sysClr val="windowText" lastClr="000000"/>
                </a:solidFill>
                <a:latin typeface="微软雅黑" panose="020B0503020204020204" pitchFamily="34" charset="-122"/>
                <a:ea typeface="微软雅黑" panose="020B0503020204020204" pitchFamily="34" charset="-122"/>
              </a:rPr>
              <a:t>大</a:t>
            </a:r>
            <a:r>
              <a:rPr lang="zh-CN" altLang="en-US" dirty="0">
                <a:solidFill>
                  <a:sysClr val="windowText" lastClr="000000"/>
                </a:solidFill>
                <a:latin typeface="微软雅黑" panose="020B0503020204020204" pitchFamily="34" charset="-122"/>
                <a:ea typeface="微软雅黑" panose="020B0503020204020204" pitchFamily="34" charset="-122"/>
              </a:rPr>
              <a:t>追求：</a:t>
            </a:r>
            <a:r>
              <a:rPr lang="zh-CN" altLang="en-US" b="1" dirty="0">
                <a:solidFill>
                  <a:sysClr val="windowText" lastClr="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简约文艺</a:t>
            </a:r>
            <a:r>
              <a:rPr lang="zh-CN" altLang="en-US" dirty="0">
                <a:solidFill>
                  <a:sysClr val="windowText" lastClr="000000"/>
                </a:solidFill>
                <a:latin typeface="微软雅黑" panose="020B0503020204020204" pitchFamily="34" charset="-122"/>
                <a:ea typeface="微软雅黑" panose="020B0503020204020204" pitchFamily="34" charset="-122"/>
              </a:rPr>
              <a:t>、良好交互性、响应式布局</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rotWithShape="1">
          <a:blip r:embed="rId2"/>
          <a:srcRect t="6708" r="2477" b="2771"/>
          <a:stretch>
            <a:fillRect/>
          </a:stretch>
        </p:blipFill>
        <p:spPr>
          <a:xfrm>
            <a:off x="4547" y="1676768"/>
            <a:ext cx="4222998" cy="2616328"/>
          </a:xfrm>
          <a:prstGeom prst="rect">
            <a:avLst/>
          </a:prstGeom>
        </p:spPr>
      </p:pic>
      <p:pic>
        <p:nvPicPr>
          <p:cNvPr id="13" name="图片 12"/>
          <p:cNvPicPr>
            <a:picLocks noChangeAspect="1"/>
          </p:cNvPicPr>
          <p:nvPr/>
        </p:nvPicPr>
        <p:blipFill>
          <a:blip r:embed="rId3"/>
          <a:stretch>
            <a:fillRect/>
          </a:stretch>
        </p:blipFill>
        <p:spPr>
          <a:xfrm>
            <a:off x="8848770" y="1523967"/>
            <a:ext cx="3240360" cy="5297779"/>
          </a:xfrm>
          <a:prstGeom prst="rect">
            <a:avLst/>
          </a:prstGeom>
        </p:spPr>
      </p:pic>
      <p:pic>
        <p:nvPicPr>
          <p:cNvPr id="8" name="图片 7"/>
          <p:cNvPicPr>
            <a:picLocks noChangeAspect="1"/>
          </p:cNvPicPr>
          <p:nvPr/>
        </p:nvPicPr>
        <p:blipFill rotWithShape="1">
          <a:blip r:embed="rId4"/>
          <a:srcRect l="14388" r="10794"/>
          <a:stretch>
            <a:fillRect/>
          </a:stretch>
        </p:blipFill>
        <p:spPr>
          <a:xfrm>
            <a:off x="550590" y="4240886"/>
            <a:ext cx="4857734" cy="25860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2"/>
                                        </p:tgtEl>
                                        <p:attrNameLst>
                                          <p:attrName>style.visibility</p:attrName>
                                        </p:attrNameLst>
                                      </p:cBhvr>
                                      <p:to>
                                        <p:strVal val="visible"/>
                                      </p:to>
                                    </p:set>
                                    <p:animEffect transition="in" filter="wipe(left)">
                                      <p:cBhvr>
                                        <p:cTn id="19" dur="100"/>
                                        <p:tgtEl>
                                          <p:spTgt spid="12"/>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12"/>
                                        </p:tgtEl>
                                      </p:cBhvr>
                                      <p:to x="80000" y="100000"/>
                                    </p:animScale>
                                    <p:anim by="(#ppt_w*0.10)" calcmode="lin" valueType="num">
                                      <p:cBhvr>
                                        <p:cTn id="22" dur="50" autoRev="1" fill="hold">
                                          <p:stCondLst>
                                            <p:cond delay="0"/>
                                          </p:stCondLst>
                                        </p:cTn>
                                        <p:tgtEl>
                                          <p:spTgt spid="12"/>
                                        </p:tgtEl>
                                        <p:attrNameLst>
                                          <p:attrName>ppt_x</p:attrName>
                                        </p:attrNameLst>
                                      </p:cBhvr>
                                    </p:anim>
                                    <p:anim by="(-#ppt_w*0.10)" calcmode="lin" valueType="num">
                                      <p:cBhvr>
                                        <p:cTn id="23" dur="50" autoRev="1" fill="hold">
                                          <p:stCondLst>
                                            <p:cond delay="0"/>
                                          </p:stCondLst>
                                        </p:cTn>
                                        <p:tgtEl>
                                          <p:spTgt spid="12"/>
                                        </p:tgtEl>
                                        <p:attrNameLst>
                                          <p:attrName>ppt_y</p:attrName>
                                        </p:attrNameLst>
                                      </p:cBhvr>
                                    </p:anim>
                                    <p:animRot by="-480000">
                                      <p:cBhvr>
                                        <p:cTn id="24" dur="50" autoRev="1"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05468" y="459398"/>
            <a:ext cx="4102406"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前端用户</a:t>
            </a:r>
            <a:r>
              <a:rPr lang="zh-CN" altLang="en-US" sz="2800" b="1" dirty="0" smtClean="0">
                <a:solidFill>
                  <a:schemeClr val="bg1"/>
                </a:solidFill>
                <a:latin typeface="微软雅黑" panose="020B0503020204020204" pitchFamily="34" charset="-122"/>
                <a:ea typeface="微软雅黑" panose="020B0503020204020204" pitchFamily="34" charset="-122"/>
              </a:rPr>
              <a:t>体验</a:t>
            </a:r>
            <a:r>
              <a:rPr lang="en-US" altLang="zh-CN" sz="2800" b="1" dirty="0" smtClean="0">
                <a:solidFill>
                  <a:schemeClr val="bg1"/>
                </a:solidFill>
                <a:latin typeface="微软雅黑" panose="020B0503020204020204" pitchFamily="34" charset="-122"/>
                <a:ea typeface="微软雅黑" panose="020B0503020204020204" pitchFamily="34" charset="-122"/>
              </a:rPr>
              <a:t>&amp;</a:t>
            </a:r>
            <a:r>
              <a:rPr lang="zh-CN" altLang="en-US" sz="2800" b="1" dirty="0" smtClean="0">
                <a:solidFill>
                  <a:schemeClr val="bg1"/>
                </a:solidFill>
                <a:latin typeface="微软雅黑" panose="020B0503020204020204" pitchFamily="34" charset="-122"/>
                <a:ea typeface="微软雅黑" panose="020B0503020204020204" pitchFamily="34" charset="-122"/>
              </a:rPr>
              <a:t>交互</a:t>
            </a:r>
            <a:r>
              <a:rPr lang="zh-CN" altLang="en-US" sz="2800" b="1" dirty="0">
                <a:solidFill>
                  <a:schemeClr val="bg1"/>
                </a:solidFill>
                <a:latin typeface="微软雅黑" panose="020B0503020204020204" pitchFamily="34" charset="-122"/>
                <a:ea typeface="微软雅黑" panose="020B0503020204020204" pitchFamily="34" charset="-122"/>
              </a:rPr>
              <a:t>设计</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94606" y="1260475"/>
            <a:ext cx="11233248" cy="507831"/>
          </a:xfrm>
          <a:prstGeom prst="rect">
            <a:avLst/>
          </a:prstGeom>
          <a:noFill/>
        </p:spPr>
        <p:txBody>
          <a:bodyPr wrap="square" rtlCol="0">
            <a:spAutoFit/>
          </a:bodyPr>
          <a:lstStyle/>
          <a:p>
            <a:pPr algn="ctr">
              <a:lnSpc>
                <a:spcPct val="150000"/>
              </a:lnSpc>
            </a:pPr>
            <a:r>
              <a:rPr lang="en-US" altLang="zh-CN" dirty="0" smtClean="0">
                <a:solidFill>
                  <a:sysClr val="windowText" lastClr="000000"/>
                </a:solidFill>
                <a:latin typeface="微软雅黑" panose="020B0503020204020204" pitchFamily="34" charset="-122"/>
                <a:ea typeface="微软雅黑" panose="020B0503020204020204" pitchFamily="34" charset="-122"/>
              </a:rPr>
              <a:t>3</a:t>
            </a:r>
            <a:r>
              <a:rPr lang="zh-CN" altLang="en-US" dirty="0" smtClean="0">
                <a:solidFill>
                  <a:sysClr val="windowText" lastClr="000000"/>
                </a:solidFill>
                <a:latin typeface="微软雅黑" panose="020B0503020204020204" pitchFamily="34" charset="-122"/>
                <a:ea typeface="微软雅黑" panose="020B0503020204020204" pitchFamily="34" charset="-122"/>
              </a:rPr>
              <a:t>大</a:t>
            </a:r>
            <a:r>
              <a:rPr lang="zh-CN" altLang="en-US" dirty="0">
                <a:solidFill>
                  <a:sysClr val="windowText" lastClr="000000"/>
                </a:solidFill>
                <a:latin typeface="微软雅黑" panose="020B0503020204020204" pitchFamily="34" charset="-122"/>
                <a:ea typeface="微软雅黑" panose="020B0503020204020204" pitchFamily="34" charset="-122"/>
              </a:rPr>
              <a:t>追求：简约文艺、</a:t>
            </a:r>
            <a:r>
              <a:rPr lang="zh-CN" altLang="en-US" b="1" dirty="0">
                <a:solidFill>
                  <a:sysClr val="windowText" lastClr="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良好交互性</a:t>
            </a:r>
            <a:r>
              <a:rPr lang="zh-CN" altLang="en-US" dirty="0">
                <a:solidFill>
                  <a:sysClr val="windowText" lastClr="000000"/>
                </a:solidFill>
                <a:latin typeface="微软雅黑" panose="020B0503020204020204" pitchFamily="34" charset="-122"/>
                <a:ea typeface="微软雅黑" panose="020B0503020204020204" pitchFamily="34" charset="-122"/>
              </a:rPr>
              <a:t>、响应式布局</a:t>
            </a:r>
            <a:endParaRPr lang="zh-CN" altLang="en-US" dirty="0">
              <a:solidFill>
                <a:sysClr val="windowText" lastClr="0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800910" y="2420888"/>
            <a:ext cx="3790239" cy="4169264"/>
          </a:xfrm>
          <a:prstGeom prst="rect">
            <a:avLst/>
          </a:prstGeom>
        </p:spPr>
      </p:pic>
      <p:pic>
        <p:nvPicPr>
          <p:cNvPr id="10" name="图片 9"/>
          <p:cNvPicPr>
            <a:picLocks noChangeAspect="1"/>
          </p:cNvPicPr>
          <p:nvPr/>
        </p:nvPicPr>
        <p:blipFill>
          <a:blip r:embed="rId2"/>
          <a:stretch>
            <a:fillRect/>
          </a:stretch>
        </p:blipFill>
        <p:spPr>
          <a:xfrm>
            <a:off x="7031310" y="2372571"/>
            <a:ext cx="3779793" cy="425226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2"/>
                                        </p:tgtEl>
                                        <p:attrNameLst>
                                          <p:attrName>style.visibility</p:attrName>
                                        </p:attrNameLst>
                                      </p:cBhvr>
                                      <p:to>
                                        <p:strVal val="visible"/>
                                      </p:to>
                                    </p:set>
                                    <p:animEffect transition="in" filter="wipe(left)">
                                      <p:cBhvr>
                                        <p:cTn id="19" dur="100"/>
                                        <p:tgtEl>
                                          <p:spTgt spid="12"/>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12"/>
                                        </p:tgtEl>
                                      </p:cBhvr>
                                      <p:to x="80000" y="100000"/>
                                    </p:animScale>
                                    <p:anim by="(#ppt_w*0.10)" calcmode="lin" valueType="num">
                                      <p:cBhvr>
                                        <p:cTn id="22" dur="50" autoRev="1" fill="hold">
                                          <p:stCondLst>
                                            <p:cond delay="0"/>
                                          </p:stCondLst>
                                        </p:cTn>
                                        <p:tgtEl>
                                          <p:spTgt spid="12"/>
                                        </p:tgtEl>
                                        <p:attrNameLst>
                                          <p:attrName>ppt_x</p:attrName>
                                        </p:attrNameLst>
                                      </p:cBhvr>
                                    </p:anim>
                                    <p:anim by="(-#ppt_w*0.10)" calcmode="lin" valueType="num">
                                      <p:cBhvr>
                                        <p:cTn id="23" dur="50" autoRev="1" fill="hold">
                                          <p:stCondLst>
                                            <p:cond delay="0"/>
                                          </p:stCondLst>
                                        </p:cTn>
                                        <p:tgtEl>
                                          <p:spTgt spid="12"/>
                                        </p:tgtEl>
                                        <p:attrNameLst>
                                          <p:attrName>ppt_y</p:attrName>
                                        </p:attrNameLst>
                                      </p:cBhvr>
                                    </p:anim>
                                    <p:animRot by="-480000">
                                      <p:cBhvr>
                                        <p:cTn id="24" dur="50" autoRev="1"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05468" y="459398"/>
            <a:ext cx="4102406"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前端用户</a:t>
            </a:r>
            <a:r>
              <a:rPr lang="zh-CN" altLang="en-US" sz="2800" b="1" dirty="0" smtClean="0">
                <a:solidFill>
                  <a:schemeClr val="bg1"/>
                </a:solidFill>
                <a:latin typeface="微软雅黑" panose="020B0503020204020204" pitchFamily="34" charset="-122"/>
                <a:ea typeface="微软雅黑" panose="020B0503020204020204" pitchFamily="34" charset="-122"/>
              </a:rPr>
              <a:t>体验</a:t>
            </a:r>
            <a:r>
              <a:rPr lang="en-US" altLang="zh-CN" sz="2800" b="1" dirty="0" smtClean="0">
                <a:solidFill>
                  <a:schemeClr val="bg1"/>
                </a:solidFill>
                <a:latin typeface="微软雅黑" panose="020B0503020204020204" pitchFamily="34" charset="-122"/>
                <a:ea typeface="微软雅黑" panose="020B0503020204020204" pitchFamily="34" charset="-122"/>
              </a:rPr>
              <a:t>&amp;</a:t>
            </a:r>
            <a:r>
              <a:rPr lang="zh-CN" altLang="en-US" sz="2800" b="1" dirty="0" smtClean="0">
                <a:solidFill>
                  <a:schemeClr val="bg1"/>
                </a:solidFill>
                <a:latin typeface="微软雅黑" panose="020B0503020204020204" pitchFamily="34" charset="-122"/>
                <a:ea typeface="微软雅黑" panose="020B0503020204020204" pitchFamily="34" charset="-122"/>
              </a:rPr>
              <a:t>交互</a:t>
            </a:r>
            <a:r>
              <a:rPr lang="zh-CN" altLang="en-US" sz="2800" b="1" dirty="0">
                <a:solidFill>
                  <a:schemeClr val="bg1"/>
                </a:solidFill>
                <a:latin typeface="微软雅黑" panose="020B0503020204020204" pitchFamily="34" charset="-122"/>
                <a:ea typeface="微软雅黑" panose="020B0503020204020204" pitchFamily="34" charset="-122"/>
              </a:rPr>
              <a:t>设计</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94606" y="1260475"/>
            <a:ext cx="11233248" cy="458908"/>
          </a:xfrm>
          <a:prstGeom prst="rect">
            <a:avLst/>
          </a:prstGeom>
          <a:noFill/>
        </p:spPr>
        <p:txBody>
          <a:bodyPr wrap="square" rtlCol="0">
            <a:spAutoFit/>
          </a:bodyPr>
          <a:lstStyle/>
          <a:p>
            <a:pPr algn="ctr">
              <a:lnSpc>
                <a:spcPct val="150000"/>
              </a:lnSpc>
            </a:pPr>
            <a:r>
              <a:rPr lang="en-US" altLang="zh-CN" dirty="0" smtClean="0">
                <a:solidFill>
                  <a:sysClr val="windowText" lastClr="000000"/>
                </a:solidFill>
                <a:latin typeface="微软雅黑" panose="020B0503020204020204" pitchFamily="34" charset="-122"/>
                <a:ea typeface="微软雅黑" panose="020B0503020204020204" pitchFamily="34" charset="-122"/>
              </a:rPr>
              <a:t>3</a:t>
            </a:r>
            <a:r>
              <a:rPr lang="zh-CN" altLang="en-US" dirty="0" smtClean="0">
                <a:solidFill>
                  <a:sysClr val="windowText" lastClr="000000"/>
                </a:solidFill>
                <a:latin typeface="微软雅黑" panose="020B0503020204020204" pitchFamily="34" charset="-122"/>
                <a:ea typeface="微软雅黑" panose="020B0503020204020204" pitchFamily="34" charset="-122"/>
              </a:rPr>
              <a:t>大</a:t>
            </a:r>
            <a:r>
              <a:rPr lang="zh-CN" altLang="en-US" dirty="0">
                <a:solidFill>
                  <a:sysClr val="windowText" lastClr="000000"/>
                </a:solidFill>
                <a:latin typeface="微软雅黑" panose="020B0503020204020204" pitchFamily="34" charset="-122"/>
                <a:ea typeface="微软雅黑" panose="020B0503020204020204" pitchFamily="34" charset="-122"/>
              </a:rPr>
              <a:t>追求：简约文艺、良好交互性、</a:t>
            </a:r>
            <a:r>
              <a:rPr lang="zh-CN" altLang="en-US" b="1" dirty="0">
                <a:solidFill>
                  <a:sysClr val="windowText" lastClr="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响应式布局</a:t>
            </a:r>
            <a:endParaRPr lang="zh-CN" altLang="en-US" b="1" dirty="0">
              <a:solidFill>
                <a:sysClr val="windowText" lastClr="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7799586" y="2428510"/>
            <a:ext cx="4111315" cy="3391835"/>
          </a:xfrm>
          <a:prstGeom prst="rect">
            <a:avLst/>
          </a:prstGeom>
        </p:spPr>
      </p:pic>
      <p:pic>
        <p:nvPicPr>
          <p:cNvPr id="8" name="图片 7"/>
          <p:cNvPicPr>
            <a:picLocks noChangeAspect="1"/>
          </p:cNvPicPr>
          <p:nvPr/>
        </p:nvPicPr>
        <p:blipFill>
          <a:blip r:embed="rId2"/>
          <a:stretch>
            <a:fillRect/>
          </a:stretch>
        </p:blipFill>
        <p:spPr>
          <a:xfrm>
            <a:off x="1005468" y="1838428"/>
            <a:ext cx="6000750" cy="45720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4"/>
                                        </p:tgtEl>
                                        <p:attrNameLst>
                                          <p:attrName>style.visibility</p:attrName>
                                        </p:attrNameLst>
                                      </p:cBhvr>
                                      <p:to>
                                        <p:strVal val="visible"/>
                                      </p:to>
                                    </p:set>
                                    <p:anim calcmode="lin" valueType="num">
                                      <p:cBhvr>
                                        <p:cTn id="12" dur="250" fill="hold"/>
                                        <p:tgtEl>
                                          <p:spTgt spid="4"/>
                                        </p:tgtEl>
                                        <p:attrNameLst>
                                          <p:attrName>ppt_x</p:attrName>
                                        </p:attrNameLst>
                                      </p:cBhvr>
                                      <p:tavLst>
                                        <p:tav tm="0">
                                          <p:val>
                                            <p:strVal val="#ppt_x"/>
                                          </p:val>
                                        </p:tav>
                                        <p:tav tm="100000">
                                          <p:val>
                                            <p:strVal val="#ppt_x"/>
                                          </p:val>
                                        </p:tav>
                                      </p:tavLst>
                                    </p:anim>
                                    <p:anim calcmode="lin" valueType="num">
                                      <p:cBhvr>
                                        <p:cTn id="13" dur="250" fill="hold"/>
                                        <p:tgtEl>
                                          <p:spTgt spid="4"/>
                                        </p:tgtEl>
                                        <p:attrNameLst>
                                          <p:attrName>ppt_y</p:attrName>
                                        </p:attrNameLst>
                                      </p:cBhvr>
                                      <p:tavLst>
                                        <p:tav tm="0">
                                          <p:val>
                                            <p:strVal val="#ppt_y-#ppt_h/2"/>
                                          </p:val>
                                        </p:tav>
                                        <p:tav tm="100000">
                                          <p:val>
                                            <p:strVal val="#ppt_y"/>
                                          </p:val>
                                        </p:tav>
                                      </p:tavLst>
                                    </p:anim>
                                    <p:anim calcmode="lin" valueType="num">
                                      <p:cBhvr>
                                        <p:cTn id="14" dur="250" fill="hold"/>
                                        <p:tgtEl>
                                          <p:spTgt spid="4"/>
                                        </p:tgtEl>
                                        <p:attrNameLst>
                                          <p:attrName>ppt_w</p:attrName>
                                        </p:attrNameLst>
                                      </p:cBhvr>
                                      <p:tavLst>
                                        <p:tav tm="0">
                                          <p:val>
                                            <p:strVal val="#ppt_w"/>
                                          </p:val>
                                        </p:tav>
                                        <p:tav tm="100000">
                                          <p:val>
                                            <p:strVal val="#ppt_w"/>
                                          </p:val>
                                        </p:tav>
                                      </p:tavLst>
                                    </p:anim>
                                    <p:anim calcmode="lin" valueType="num">
                                      <p:cBhvr>
                                        <p:cTn id="15" dur="25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12"/>
                                        </p:tgtEl>
                                        <p:attrNameLst>
                                          <p:attrName>style.visibility</p:attrName>
                                        </p:attrNameLst>
                                      </p:cBhvr>
                                      <p:to>
                                        <p:strVal val="visible"/>
                                      </p:to>
                                    </p:set>
                                    <p:animEffect transition="in" filter="wipe(left)">
                                      <p:cBhvr>
                                        <p:cTn id="19" dur="100"/>
                                        <p:tgtEl>
                                          <p:spTgt spid="12"/>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12"/>
                                        </p:tgtEl>
                                      </p:cBhvr>
                                      <p:to x="80000" y="100000"/>
                                    </p:animScale>
                                    <p:anim by="(#ppt_w*0.10)" calcmode="lin" valueType="num">
                                      <p:cBhvr>
                                        <p:cTn id="22" dur="50" autoRev="1" fill="hold">
                                          <p:stCondLst>
                                            <p:cond delay="0"/>
                                          </p:stCondLst>
                                        </p:cTn>
                                        <p:tgtEl>
                                          <p:spTgt spid="12"/>
                                        </p:tgtEl>
                                        <p:attrNameLst>
                                          <p:attrName>ppt_x</p:attrName>
                                        </p:attrNameLst>
                                      </p:cBhvr>
                                    </p:anim>
                                    <p:anim by="(-#ppt_w*0.10)" calcmode="lin" valueType="num">
                                      <p:cBhvr>
                                        <p:cTn id="23" dur="50" autoRev="1" fill="hold">
                                          <p:stCondLst>
                                            <p:cond delay="0"/>
                                          </p:stCondLst>
                                        </p:cTn>
                                        <p:tgtEl>
                                          <p:spTgt spid="12"/>
                                        </p:tgtEl>
                                        <p:attrNameLst>
                                          <p:attrName>ppt_y</p:attrName>
                                        </p:attrNameLst>
                                      </p:cBhvr>
                                    </p:anim>
                                    <p:animRot by="-480000">
                                      <p:cBhvr>
                                        <p:cTn id="24" dur="50" autoRev="1"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12" grpId="0"/>
      <p:bldP spid="1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83130" y="1294"/>
            <a:ext cx="2011675" cy="182523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3502918" y="2173796"/>
            <a:ext cx="8687495" cy="286528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5080635" y="3634105"/>
            <a:ext cx="6721475" cy="1383665"/>
          </a:xfrm>
          <a:prstGeom prst="rect">
            <a:avLst/>
          </a:prstGeom>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bg1"/>
                </a:solidFill>
              </a:rPr>
              <a:t>答辩小组：</a:t>
            </a:r>
            <a:r>
              <a:rPr lang="en-US" altLang="zh-CN" sz="2000" dirty="0">
                <a:solidFill>
                  <a:schemeClr val="bg1"/>
                </a:solidFill>
              </a:rPr>
              <a:t>G</a:t>
            </a:r>
            <a:r>
              <a:rPr lang="zh-CN" altLang="en-US" sz="2000" dirty="0">
                <a:solidFill>
                  <a:schemeClr val="bg1"/>
                </a:solidFill>
              </a:rPr>
              <a:t>组  </a:t>
            </a:r>
            <a:endParaRPr lang="zh-CN" altLang="en-US" sz="2000" dirty="0">
              <a:solidFill>
                <a:schemeClr val="bg1"/>
              </a:solidFill>
            </a:endParaRPr>
          </a:p>
          <a:p>
            <a:r>
              <a:rPr lang="zh-CN" altLang="en-US" sz="2000" dirty="0">
                <a:solidFill>
                  <a:schemeClr val="bg1"/>
                </a:solidFill>
              </a:rPr>
              <a:t>小组成员：</a:t>
            </a:r>
            <a:r>
              <a:rPr lang="zh-CN" altLang="en-US" sz="1600" dirty="0">
                <a:solidFill>
                  <a:schemeClr val="bg1"/>
                </a:solidFill>
              </a:rPr>
              <a:t>马广洲、牟秋宇、潘安佶、常佳辉、刘佳恒、王康明、张祥国</a:t>
            </a:r>
            <a:endParaRPr lang="zh-CN" altLang="en-US" sz="1600" dirty="0">
              <a:solidFill>
                <a:schemeClr val="bg1"/>
              </a:solidFill>
            </a:endParaRPr>
          </a:p>
        </p:txBody>
      </p:sp>
      <p:sp>
        <p:nvSpPr>
          <p:cNvPr id="34" name="矩形 33"/>
          <p:cNvSpPr/>
          <p:nvPr/>
        </p:nvSpPr>
        <p:spPr>
          <a:xfrm>
            <a:off x="4815077" y="1818923"/>
            <a:ext cx="7375336" cy="354873"/>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39216" y="2515962"/>
            <a:ext cx="6466756" cy="1015663"/>
          </a:xfrm>
          <a:prstGeom prst="rect">
            <a:avLst/>
          </a:prstGeom>
          <a:noFill/>
        </p:spPr>
        <p:txBody>
          <a:bodyPr wrap="square" rtlCol="0">
            <a:spAutoFit/>
          </a:bodyPr>
          <a:lstStyle/>
          <a:p>
            <a:r>
              <a:rPr lang="zh-CN" altLang="en-US" sz="6000" dirty="0">
                <a:solidFill>
                  <a:schemeClr val="bg1"/>
                </a:solidFill>
                <a:latin typeface="微软雅黑" panose="020B0503020204020204" pitchFamily="34" charset="-122"/>
                <a:ea typeface="微软雅黑" panose="020B0503020204020204" pitchFamily="34" charset="-122"/>
              </a:rPr>
              <a:t>感谢批评指正</a:t>
            </a:r>
            <a:endParaRPr lang="zh-CN" altLang="en-US" sz="6000" dirty="0">
              <a:solidFill>
                <a:schemeClr val="bg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073163" y="960929"/>
            <a:ext cx="681980" cy="681980"/>
            <a:chOff x="952456" y="3218117"/>
            <a:chExt cx="877066" cy="877066"/>
          </a:xfrm>
        </p:grpSpPr>
        <p:sp>
          <p:nvSpPr>
            <p:cNvPr id="38" name="椭圆 50"/>
            <p:cNvSpPr>
              <a:spLocks noChangeArrowheads="1"/>
            </p:cNvSpPr>
            <p:nvPr/>
          </p:nvSpPr>
          <p:spPr bwMode="auto">
            <a:xfrm>
              <a:off x="952456" y="3218117"/>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0" name="Picture 3" descr="D:\360data\重要数据\桌面\4675.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组合 40"/>
          <p:cNvGrpSpPr/>
          <p:nvPr/>
        </p:nvGrpSpPr>
        <p:grpSpPr>
          <a:xfrm>
            <a:off x="6978091" y="960929"/>
            <a:ext cx="681980" cy="681980"/>
            <a:chOff x="2812677" y="3391963"/>
            <a:chExt cx="877066" cy="877066"/>
          </a:xfrm>
        </p:grpSpPr>
        <p:sp>
          <p:nvSpPr>
            <p:cNvPr id="42" name="椭圆 50"/>
            <p:cNvSpPr>
              <a:spLocks noChangeArrowheads="1"/>
            </p:cNvSpPr>
            <p:nvPr/>
          </p:nvSpPr>
          <p:spPr bwMode="auto">
            <a:xfrm>
              <a:off x="2812677" y="3391963"/>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3" name="Picture 4" descr="D:\360data\重要数据\桌面\未标题-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组合 43"/>
          <p:cNvGrpSpPr/>
          <p:nvPr/>
        </p:nvGrpSpPr>
        <p:grpSpPr>
          <a:xfrm>
            <a:off x="7883019" y="960929"/>
            <a:ext cx="681980" cy="681980"/>
            <a:chOff x="4672898" y="2936570"/>
            <a:chExt cx="877066" cy="877066"/>
          </a:xfrm>
        </p:grpSpPr>
        <p:sp>
          <p:nvSpPr>
            <p:cNvPr id="45" name="椭圆 44"/>
            <p:cNvSpPr>
              <a:spLocks noChangeArrowheads="1"/>
            </p:cNvSpPr>
            <p:nvPr/>
          </p:nvSpPr>
          <p:spPr bwMode="auto">
            <a:xfrm>
              <a:off x="4672898" y="293657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6" name="Picture 5" descr="D:\360data\重要数据\桌面\未标题-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组合 46"/>
          <p:cNvGrpSpPr/>
          <p:nvPr/>
        </p:nvGrpSpPr>
        <p:grpSpPr>
          <a:xfrm>
            <a:off x="8787947" y="960929"/>
            <a:ext cx="681980" cy="681980"/>
            <a:chOff x="6533119" y="2285390"/>
            <a:chExt cx="877066" cy="877066"/>
          </a:xfrm>
        </p:grpSpPr>
        <p:sp>
          <p:nvSpPr>
            <p:cNvPr id="48" name="椭圆 47"/>
            <p:cNvSpPr>
              <a:spLocks noChangeArrowheads="1"/>
            </p:cNvSpPr>
            <p:nvPr/>
          </p:nvSpPr>
          <p:spPr bwMode="auto">
            <a:xfrm>
              <a:off x="6533119" y="228539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9" name="Picture 6" descr="D:\360data\重要数据\桌面\未标题-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9692875" y="960929"/>
            <a:ext cx="681980" cy="681980"/>
            <a:chOff x="8393340" y="1988840"/>
            <a:chExt cx="877066" cy="877066"/>
          </a:xfrm>
        </p:grpSpPr>
        <p:sp>
          <p:nvSpPr>
            <p:cNvPr id="51" name="椭圆 50"/>
            <p:cNvSpPr>
              <a:spLocks noChangeArrowheads="1"/>
            </p:cNvSpPr>
            <p:nvPr/>
          </p:nvSpPr>
          <p:spPr bwMode="auto">
            <a:xfrm>
              <a:off x="8393340" y="198884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2" name="Picture 7" descr="D:\360data\重要数据\桌面\未标题-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8665" y="2183926"/>
              <a:ext cx="564516" cy="486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组合 52"/>
          <p:cNvGrpSpPr/>
          <p:nvPr/>
        </p:nvGrpSpPr>
        <p:grpSpPr>
          <a:xfrm>
            <a:off x="10597802" y="960929"/>
            <a:ext cx="681980" cy="681980"/>
            <a:chOff x="10253559" y="2420888"/>
            <a:chExt cx="877066" cy="877066"/>
          </a:xfrm>
        </p:grpSpPr>
        <p:sp>
          <p:nvSpPr>
            <p:cNvPr id="54" name="椭圆 53"/>
            <p:cNvSpPr>
              <a:spLocks noChangeArrowheads="1"/>
            </p:cNvSpPr>
            <p:nvPr/>
          </p:nvSpPr>
          <p:spPr bwMode="auto">
            <a:xfrm>
              <a:off x="10253559" y="2420888"/>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5" name="Picture 8" descr="D:\360data\重要数据\桌面\未标题-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88676" y="2566876"/>
              <a:ext cx="606832" cy="58509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598" y="44874"/>
            <a:ext cx="1708398" cy="1708398"/>
          </a:xfrm>
          <a:prstGeom prst="rect">
            <a:avLst/>
          </a:prstGeom>
        </p:spPr>
      </p:pic>
      <p:pic>
        <p:nvPicPr>
          <p:cNvPr id="33" name="Picture 3"/>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70763" y="1818923"/>
            <a:ext cx="4544313" cy="3220153"/>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p:cNvSpPr>
            <a:spLocks noGrp="1"/>
          </p:cNvSpPr>
          <p:nvPr>
            <p:ph type="dt" sz="half" idx="10"/>
          </p:nvPr>
        </p:nvSpPr>
        <p:spPr/>
        <p:txBody>
          <a:bodyPr/>
          <a:lstStyle/>
          <a:p>
            <a:fld id="{410B3AE4-50D2-470F-B3A8-5FFB4C12DC55}" type="datetime9">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Words>
  <Application>WPS 演示</Application>
  <PresentationFormat>自定义</PresentationFormat>
  <Paragraphs>41</Paragraphs>
  <Slides>8</Slides>
  <Notes>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Arial</vt:lpstr>
      <vt:lpstr>宋体</vt:lpstr>
      <vt:lpstr>Wingdings</vt:lpstr>
      <vt:lpstr>微软雅黑</vt:lpstr>
      <vt:lpstr>Calibri</vt:lpstr>
      <vt:lpstr>Arial Unicode MS</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Mgz</dc:creator>
  <dc:description>1</dc:description>
  <dc:subject>1</dc:subject>
  <cp:lastModifiedBy>15321</cp:lastModifiedBy>
  <cp:revision>75</cp:revision>
  <dcterms:created xsi:type="dcterms:W3CDTF">2020-04-24T04:54:00Z</dcterms:created>
  <dcterms:modified xsi:type="dcterms:W3CDTF">2020-06-19T11:59:05Z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